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996e789cb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996e789cb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996e789cb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996e789cb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996e789cb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996e789cb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996e789cb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996e789cb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996e789cb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996e789cb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9a6fa0b2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9a6fa0b2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9a6fa0b20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9a6fa0b20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9a6fa0b2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9a6fa0b2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9a6fa0b20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9a6fa0b20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9a6fa0b20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9a6fa0b20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996e789c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996e789c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9a6fa0b2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9a6fa0b2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996e789cb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996e789cb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9a6fa0b2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9a6fa0b2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996e789cb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996e789cb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996e789cb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996e789cb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996e789cb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996e789cb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996e789cb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996e789cb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996e789cb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996e789cb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996e789cb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996e789cb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996e789cb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996e789cb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localhost:5173/" TargetMode="External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623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Project: Automatic calibration of a holographic acquisition rig</a:t>
            </a:r>
            <a:endParaRPr b="1" sz="2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46950" y="3670975"/>
            <a:ext cx="85206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4444"/>
                </a:solidFill>
                <a:highlight>
                  <a:srgbClr val="FFFFFF"/>
                </a:highlight>
              </a:rPr>
              <a:t>Ryan Christie (22500934), Colin Melville (23170781), Thomas Fell-Smith (23209005)</a:t>
            </a:r>
            <a:endParaRPr sz="16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79300" y="440625"/>
            <a:ext cx="19233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CITS4402</a:t>
            </a:r>
            <a:endParaRPr sz="21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300" y="96900"/>
            <a:ext cx="1526975" cy="15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175" y="974925"/>
            <a:ext cx="2845686" cy="39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9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Colour Analysis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5620725" y="1121125"/>
            <a:ext cx="2204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BLUE</a:t>
            </a:r>
            <a:endParaRPr sz="2300"/>
          </a:p>
        </p:txBody>
      </p:sp>
      <p:sp>
        <p:nvSpPr>
          <p:cNvPr id="149" name="Google Shape;149;p22"/>
          <p:cNvSpPr txBox="1"/>
          <p:nvPr/>
        </p:nvSpPr>
        <p:spPr>
          <a:xfrm>
            <a:off x="5620725" y="2436313"/>
            <a:ext cx="2204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GREEN</a:t>
            </a:r>
            <a:endParaRPr sz="2300"/>
          </a:p>
        </p:txBody>
      </p:sp>
      <p:sp>
        <p:nvSpPr>
          <p:cNvPr id="150" name="Google Shape;150;p22"/>
          <p:cNvSpPr txBox="1"/>
          <p:nvPr/>
        </p:nvSpPr>
        <p:spPr>
          <a:xfrm>
            <a:off x="5620725" y="3751525"/>
            <a:ext cx="2204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RED</a:t>
            </a:r>
            <a:endParaRPr sz="2300"/>
          </a:p>
        </p:txBody>
      </p:sp>
      <p:grpSp>
        <p:nvGrpSpPr>
          <p:cNvPr id="151" name="Google Shape;151;p22"/>
          <p:cNvGrpSpPr/>
          <p:nvPr/>
        </p:nvGrpSpPr>
        <p:grpSpPr>
          <a:xfrm>
            <a:off x="1537725" y="1390525"/>
            <a:ext cx="4083000" cy="2753100"/>
            <a:chOff x="1537725" y="1390525"/>
            <a:chExt cx="4083000" cy="2753100"/>
          </a:xfrm>
        </p:grpSpPr>
        <p:cxnSp>
          <p:nvCxnSpPr>
            <p:cNvPr id="152" name="Google Shape;152;p22"/>
            <p:cNvCxnSpPr>
              <a:endCxn id="149" idx="1"/>
            </p:cNvCxnSpPr>
            <p:nvPr/>
          </p:nvCxnSpPr>
          <p:spPr>
            <a:xfrm>
              <a:off x="1537725" y="2363413"/>
              <a:ext cx="4083000" cy="34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3" name="Google Shape;153;p22"/>
            <p:cNvCxnSpPr>
              <a:endCxn id="148" idx="1"/>
            </p:cNvCxnSpPr>
            <p:nvPr/>
          </p:nvCxnSpPr>
          <p:spPr>
            <a:xfrm flipH="1" rot="10800000">
              <a:off x="2621025" y="1390525"/>
              <a:ext cx="2999700" cy="48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4" name="Google Shape;154;p22"/>
            <p:cNvCxnSpPr>
              <a:endCxn id="149" idx="1"/>
            </p:cNvCxnSpPr>
            <p:nvPr/>
          </p:nvCxnSpPr>
          <p:spPr>
            <a:xfrm>
              <a:off x="3545025" y="2552713"/>
              <a:ext cx="2075700" cy="15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5" name="Google Shape;155;p22"/>
            <p:cNvCxnSpPr>
              <a:endCxn id="150" idx="1"/>
            </p:cNvCxnSpPr>
            <p:nvPr/>
          </p:nvCxnSpPr>
          <p:spPr>
            <a:xfrm>
              <a:off x="3575325" y="3621025"/>
              <a:ext cx="2045400" cy="39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" name="Google Shape;156;p22"/>
            <p:cNvCxnSpPr>
              <a:endCxn id="150" idx="1"/>
            </p:cNvCxnSpPr>
            <p:nvPr/>
          </p:nvCxnSpPr>
          <p:spPr>
            <a:xfrm flipH="1" rot="10800000">
              <a:off x="2583225" y="4020925"/>
              <a:ext cx="3037500" cy="12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7" name="Google Shape;157;p22"/>
            <p:cNvCxnSpPr>
              <a:endCxn id="150" idx="1"/>
            </p:cNvCxnSpPr>
            <p:nvPr/>
          </p:nvCxnSpPr>
          <p:spPr>
            <a:xfrm>
              <a:off x="1545225" y="3507325"/>
              <a:ext cx="4075500" cy="51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175" y="974925"/>
            <a:ext cx="2845686" cy="39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29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Point Ordering &amp; Naming</a:t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2219500" y="1515025"/>
            <a:ext cx="742500" cy="75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4870800" y="2371000"/>
            <a:ext cx="492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5363100" y="2371000"/>
            <a:ext cx="492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5855400" y="2371000"/>
            <a:ext cx="492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6347700" y="2371650"/>
            <a:ext cx="492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6840000" y="2371650"/>
            <a:ext cx="492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7332300" y="2371000"/>
            <a:ext cx="492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2188763" y="3750600"/>
            <a:ext cx="742500" cy="75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3158825" y="2158900"/>
            <a:ext cx="742500" cy="185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1182625" y="2032388"/>
            <a:ext cx="742500" cy="1855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3143700" y="3257200"/>
            <a:ext cx="742500" cy="75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3143700" y="2158900"/>
            <a:ext cx="742500" cy="75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1182625" y="3130700"/>
            <a:ext cx="742500" cy="75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1182625" y="2032400"/>
            <a:ext cx="742500" cy="75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163" y="952200"/>
            <a:ext cx="2845686" cy="39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29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Centroid</a:t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4522813" y="2884463"/>
            <a:ext cx="98400" cy="106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Task 3: Cameras Alignments</a:t>
            </a:r>
            <a:endParaRPr u="sng"/>
          </a:p>
        </p:txBody>
      </p:sp>
      <p:sp>
        <p:nvSpPr>
          <p:cNvPr id="195" name="Google Shape;195;p26"/>
          <p:cNvSpPr txBox="1"/>
          <p:nvPr/>
        </p:nvSpPr>
        <p:spPr>
          <a:xfrm>
            <a:off x="457200" y="1143000"/>
            <a:ext cx="41883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Steps involved: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Obtain 2D Target Coordinates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Perform Stereo Calibration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Calculate </a:t>
            </a:r>
            <a:r>
              <a:rPr lang="en"/>
              <a:t>Camera projection matrices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Calculate </a:t>
            </a:r>
            <a:r>
              <a:rPr lang="en"/>
              <a:t>3D Target coordinates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Calculate </a:t>
            </a:r>
            <a:r>
              <a:rPr lang="en"/>
              <a:t>Target and Camera poses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Incorporate </a:t>
            </a:r>
            <a:r>
              <a:rPr lang="en"/>
              <a:t>g</a:t>
            </a:r>
            <a:r>
              <a:rPr lang="en"/>
              <a:t>lobal adjustment solver </a:t>
            </a:r>
            <a:r>
              <a:rPr b="1" lang="en"/>
              <a:t>*Unimplemented*</a:t>
            </a:r>
            <a:endParaRPr b="1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Plot poses </a:t>
            </a:r>
            <a:r>
              <a:rPr b="1" lang="en"/>
              <a:t>*Unimplemented*</a:t>
            </a:r>
            <a:endParaRPr b="1"/>
          </a:p>
        </p:txBody>
      </p:sp>
      <p:sp>
        <p:nvSpPr>
          <p:cNvPr id="196" name="Google Shape;196;p26"/>
          <p:cNvSpPr txBox="1"/>
          <p:nvPr/>
        </p:nvSpPr>
        <p:spPr>
          <a:xfrm>
            <a:off x="4956600" y="4257963"/>
            <a:ext cx="371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1. Local Reference Camera View and Targets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b="3332" l="0" r="0" t="3332"/>
          <a:stretch/>
        </p:blipFill>
        <p:spPr>
          <a:xfrm>
            <a:off x="4944122" y="1322550"/>
            <a:ext cx="3735362" cy="293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The Local Reference Frame</a:t>
            </a:r>
            <a:endParaRPr u="sng"/>
          </a:p>
        </p:txBody>
      </p:sp>
      <p:sp>
        <p:nvSpPr>
          <p:cNvPr id="203" name="Google Shape;203;p27"/>
          <p:cNvSpPr txBox="1"/>
          <p:nvPr/>
        </p:nvSpPr>
        <p:spPr>
          <a:xfrm>
            <a:off x="4956600" y="4257963"/>
            <a:ext cx="371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2. Local Reference Camera View and Targets</a:t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122" y="1322550"/>
            <a:ext cx="3735361" cy="29354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457200" y="1219200"/>
            <a:ext cx="4343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Steps: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first needed to get the 2D coordinates of the targets in view, which we were able to do using Task 1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 we stereo calibrated the cameras to obtain their projection matrices.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these projection matrices we calculated the 3D coordinates of the targets.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SolvePnP, we determined the target and camera poses.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Referencing and Adding Targets: Core Principle</a:t>
            </a:r>
            <a:endParaRPr u="sng"/>
          </a:p>
        </p:txBody>
      </p:sp>
      <p:sp>
        <p:nvSpPr>
          <p:cNvPr id="211" name="Google Shape;211;p28"/>
          <p:cNvSpPr txBox="1"/>
          <p:nvPr/>
        </p:nvSpPr>
        <p:spPr>
          <a:xfrm>
            <a:off x="3051400" y="4257963"/>
            <a:ext cx="37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3. Iterative Checking</a:t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400" y="1288725"/>
            <a:ext cx="5530299" cy="293543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512950" y="1425800"/>
            <a:ext cx="2366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Camera 74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 we already have their 3D coordinates?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If not, is it in the set of targets found by camera 71?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If not, is it in the set of targets found by camera 72?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If not, is it in the set of targets found by camera 73?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The Iterative Process</a:t>
            </a:r>
            <a:endParaRPr u="sng"/>
          </a:p>
        </p:txBody>
      </p:sp>
      <p:sp>
        <p:nvSpPr>
          <p:cNvPr id="219" name="Google Shape;219;p29"/>
          <p:cNvSpPr txBox="1"/>
          <p:nvPr/>
        </p:nvSpPr>
        <p:spPr>
          <a:xfrm>
            <a:off x="4956600" y="4257963"/>
            <a:ext cx="37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2. New Camera View and Targets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350" y="1017725"/>
            <a:ext cx="226884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122" y="1322550"/>
            <a:ext cx="3735361" cy="293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The Iterative Process</a:t>
            </a:r>
            <a:endParaRPr u="sng"/>
          </a:p>
        </p:txBody>
      </p:sp>
      <p:sp>
        <p:nvSpPr>
          <p:cNvPr id="227" name="Google Shape;227;p30"/>
          <p:cNvSpPr txBox="1"/>
          <p:nvPr/>
        </p:nvSpPr>
        <p:spPr>
          <a:xfrm>
            <a:off x="4956600" y="4257963"/>
            <a:ext cx="37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2. New Camera View and Targets</a:t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350" y="1017725"/>
            <a:ext cx="226884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4122" y="1322550"/>
            <a:ext cx="3735361" cy="293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The Iterative Process</a:t>
            </a:r>
            <a:endParaRPr u="sng"/>
          </a:p>
        </p:txBody>
      </p:sp>
      <p:sp>
        <p:nvSpPr>
          <p:cNvPr id="235" name="Google Shape;235;p31"/>
          <p:cNvSpPr txBox="1"/>
          <p:nvPr/>
        </p:nvSpPr>
        <p:spPr>
          <a:xfrm>
            <a:off x="4956600" y="4257963"/>
            <a:ext cx="37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2. New Camera View and Targets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350" y="1017725"/>
            <a:ext cx="226884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4122" y="1322550"/>
            <a:ext cx="3735361" cy="293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Task 1: The Rough Detection</a:t>
            </a:r>
            <a:endParaRPr u="sng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Colour Segmentation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Connected Components Analysis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Point </a:t>
            </a:r>
            <a:r>
              <a:rPr lang="en" sz="2200"/>
              <a:t>Refinement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Target Creation</a:t>
            </a:r>
            <a:endParaRPr sz="2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25" y="639000"/>
            <a:ext cx="3414525" cy="19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525" y="2950450"/>
            <a:ext cx="3414524" cy="193659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230038" y="238800"/>
            <a:ext cx="33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this: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230038" y="2571750"/>
            <a:ext cx="33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</a:t>
            </a:r>
            <a:r>
              <a:rPr lang="en"/>
              <a:t> this: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The Iterative Process</a:t>
            </a:r>
            <a:endParaRPr u="sng"/>
          </a:p>
        </p:txBody>
      </p:sp>
      <p:sp>
        <p:nvSpPr>
          <p:cNvPr id="243" name="Google Shape;243;p32"/>
          <p:cNvSpPr txBox="1"/>
          <p:nvPr/>
        </p:nvSpPr>
        <p:spPr>
          <a:xfrm>
            <a:off x="4956600" y="4257963"/>
            <a:ext cx="37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2. New Camera View and Targets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350" y="1017725"/>
            <a:ext cx="226884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4122" y="1322550"/>
            <a:ext cx="3735361" cy="293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- Demonstration</a:t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311700" y="4279925"/>
            <a:ext cx="85206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5" u="sng">
                <a:solidFill>
                  <a:schemeClr val="hlink"/>
                </a:solidFill>
                <a:hlinkClick r:id="rId3"/>
              </a:rPr>
              <a:t>http://localhost:5173/</a:t>
            </a:r>
            <a:endParaRPr sz="2505"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075" y="1152479"/>
            <a:ext cx="5279852" cy="27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Figures 1 and 2 can be found in the Thesis Extract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Segmentation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00" y="828075"/>
            <a:ext cx="7560399" cy="42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083225" y="1946850"/>
            <a:ext cx="13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[200,110,79]</a:t>
            </a:r>
            <a:endParaRPr/>
          </a:p>
        </p:txBody>
      </p:sp>
      <p:cxnSp>
        <p:nvCxnSpPr>
          <p:cNvPr id="75" name="Google Shape;75;p15"/>
          <p:cNvCxnSpPr>
            <a:stCxn id="74" idx="1"/>
          </p:cNvCxnSpPr>
          <p:nvPr/>
        </p:nvCxnSpPr>
        <p:spPr>
          <a:xfrm rot="10800000">
            <a:off x="2669225" y="2122950"/>
            <a:ext cx="4140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00" y="828075"/>
            <a:ext cx="7572512" cy="42794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9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Segmentation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05988"/>
            <a:ext cx="4125601" cy="233151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9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Component Analysis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530250" y="1406000"/>
            <a:ext cx="364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skimage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measure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endParaRPr sz="1800"/>
          </a:p>
        </p:txBody>
      </p:sp>
      <p:sp>
        <p:nvSpPr>
          <p:cNvPr id="89" name="Google Shape;89;p17"/>
          <p:cNvSpPr txBox="1"/>
          <p:nvPr/>
        </p:nvSpPr>
        <p:spPr>
          <a:xfrm>
            <a:off x="1257450" y="2098300"/>
            <a:ext cx="2037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1-connectivity (Rook)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[ ]     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|        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]--[x]--[ ]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|        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[ ]        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13513"/>
            <a:ext cx="4125601" cy="233151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29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</a:t>
            </a:r>
            <a:r>
              <a:rPr lang="en"/>
              <a:t>Refinement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311700" y="1049975"/>
            <a:ext cx="3992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skimage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measure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regionprops</a:t>
            </a:r>
            <a:endParaRPr sz="120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636300" y="2555925"/>
            <a:ext cx="308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region_size &gt; </a:t>
            </a:r>
            <a:r>
              <a:rPr lang="en"/>
              <a:t>threshold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region_size &lt; threshold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region.eccentricity &lt; threshold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98" name="Google Shape;98;p18"/>
          <p:cNvCxnSpPr/>
          <p:nvPr/>
        </p:nvCxnSpPr>
        <p:spPr>
          <a:xfrm flipH="1" rot="10800000">
            <a:off x="2689175" y="2151425"/>
            <a:ext cx="25830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8"/>
          <p:cNvCxnSpPr/>
          <p:nvPr/>
        </p:nvCxnSpPr>
        <p:spPr>
          <a:xfrm flipH="1" rot="10800000">
            <a:off x="2704325" y="2371100"/>
            <a:ext cx="3590700" cy="6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8"/>
          <p:cNvCxnSpPr/>
          <p:nvPr/>
        </p:nvCxnSpPr>
        <p:spPr>
          <a:xfrm flipH="1" rot="10800000">
            <a:off x="3211850" y="3302825"/>
            <a:ext cx="1530300" cy="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29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Creation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311700" y="1049975"/>
            <a:ext cx="399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skimage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measure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EllipseModel</a:t>
            </a:r>
            <a:endParaRPr sz="1300">
              <a:solidFill>
                <a:srgbClr val="DCDCAA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1121125" y="1855900"/>
            <a:ext cx="2454300" cy="284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5144400" y="1855900"/>
            <a:ext cx="2454300" cy="284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2227075" y="4545075"/>
            <a:ext cx="242400" cy="2424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2227075" y="1728025"/>
            <a:ext cx="242400" cy="242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3228800" y="2380350"/>
            <a:ext cx="242400" cy="242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3228800" y="3979600"/>
            <a:ext cx="242400" cy="242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1238350" y="3979600"/>
            <a:ext cx="242400" cy="2424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238350" y="2380350"/>
            <a:ext cx="242400" cy="2424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6420550" y="1434875"/>
            <a:ext cx="242400" cy="24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7075075" y="2504550"/>
            <a:ext cx="242400" cy="24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7861750" y="4351675"/>
            <a:ext cx="242400" cy="24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5855875" y="4787475"/>
            <a:ext cx="242400" cy="24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4902000" y="2450550"/>
            <a:ext cx="242400" cy="24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5144400" y="2101075"/>
            <a:ext cx="242400" cy="24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9"/>
          <p:cNvCxnSpPr/>
          <p:nvPr/>
        </p:nvCxnSpPr>
        <p:spPr>
          <a:xfrm>
            <a:off x="7452625" y="4078675"/>
            <a:ext cx="369900" cy="2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9"/>
          <p:cNvSpPr txBox="1"/>
          <p:nvPr/>
        </p:nvSpPr>
        <p:spPr>
          <a:xfrm>
            <a:off x="7822525" y="3550125"/>
            <a:ext cx="11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Largest </a:t>
            </a:r>
            <a:r>
              <a:rPr lang="en"/>
              <a:t>Residual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5012450" y="361175"/>
            <a:ext cx="340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Largest Residual &gt; threshold</a:t>
            </a:r>
            <a:endParaRPr sz="1900"/>
          </a:p>
        </p:txBody>
      </p:sp>
      <p:sp>
        <p:nvSpPr>
          <p:cNvPr id="124" name="Google Shape;124;p19"/>
          <p:cNvSpPr/>
          <p:nvPr/>
        </p:nvSpPr>
        <p:spPr>
          <a:xfrm>
            <a:off x="979000" y="2101075"/>
            <a:ext cx="2492200" cy="2098300"/>
          </a:xfrm>
          <a:custGeom>
            <a:rect b="b" l="l" r="r" t="t"/>
            <a:pathLst>
              <a:path extrusionOk="0" h="83932" w="99688">
                <a:moveTo>
                  <a:pt x="0" y="60601"/>
                </a:moveTo>
                <a:cubicBezTo>
                  <a:pt x="6024" y="65872"/>
                  <a:pt x="11914" y="71303"/>
                  <a:pt x="17574" y="76963"/>
                </a:cubicBezTo>
                <a:cubicBezTo>
                  <a:pt x="20053" y="79442"/>
                  <a:pt x="21946" y="83932"/>
                  <a:pt x="25452" y="83932"/>
                </a:cubicBezTo>
                <a:cubicBezTo>
                  <a:pt x="28899" y="83932"/>
                  <a:pt x="28804" y="77877"/>
                  <a:pt x="30906" y="75145"/>
                </a:cubicBezTo>
                <a:cubicBezTo>
                  <a:pt x="35697" y="68917"/>
                  <a:pt x="41815" y="63833"/>
                  <a:pt x="47269" y="58177"/>
                </a:cubicBezTo>
                <a:cubicBezTo>
                  <a:pt x="58786" y="46234"/>
                  <a:pt x="69773" y="33783"/>
                  <a:pt x="80599" y="21210"/>
                </a:cubicBezTo>
                <a:cubicBezTo>
                  <a:pt x="86805" y="14002"/>
                  <a:pt x="91774" y="5276"/>
                  <a:pt x="99688" y="0"/>
                </a:cubicBezTo>
              </a:path>
            </a:pathLst>
          </a:cu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25" name="Google Shape;125;p19"/>
          <p:cNvGrpSpPr/>
          <p:nvPr/>
        </p:nvGrpSpPr>
        <p:grpSpPr>
          <a:xfrm>
            <a:off x="5128350" y="1969525"/>
            <a:ext cx="2590800" cy="2477100"/>
            <a:chOff x="5128350" y="1969525"/>
            <a:chExt cx="2590800" cy="2477100"/>
          </a:xfrm>
        </p:grpSpPr>
        <p:cxnSp>
          <p:nvCxnSpPr>
            <p:cNvPr id="126" name="Google Shape;126;p19"/>
            <p:cNvCxnSpPr/>
            <p:nvPr/>
          </p:nvCxnSpPr>
          <p:spPr>
            <a:xfrm flipH="1">
              <a:off x="5143525" y="1969525"/>
              <a:ext cx="2424000" cy="24771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19"/>
            <p:cNvCxnSpPr/>
            <p:nvPr/>
          </p:nvCxnSpPr>
          <p:spPr>
            <a:xfrm>
              <a:off x="5128350" y="1977100"/>
              <a:ext cx="2590800" cy="24165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Task 2: Target Analysis and Refinement </a:t>
            </a:r>
            <a:endParaRPr u="sng"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349450"/>
            <a:ext cx="8520600" cy="30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Point Colour Analysis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Target Point Ordering &amp; Naming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Target Centroid</a:t>
            </a:r>
            <a:endParaRPr sz="24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350" y="958200"/>
            <a:ext cx="3110801" cy="17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901" y="3106175"/>
            <a:ext cx="3111697" cy="1764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1"/>
          <p:cNvCxnSpPr>
            <a:stCxn id="139" idx="2"/>
            <a:endCxn id="140" idx="0"/>
          </p:cNvCxnSpPr>
          <p:nvPr/>
        </p:nvCxnSpPr>
        <p:spPr>
          <a:xfrm>
            <a:off x="6986750" y="2722526"/>
            <a:ext cx="0" cy="3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